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1" r:id="rId12"/>
    <p:sldId id="279" r:id="rId13"/>
    <p:sldId id="269" r:id="rId14"/>
    <p:sldId id="270" r:id="rId15"/>
    <p:sldId id="280" r:id="rId16"/>
    <p:sldId id="272" r:id="rId17"/>
    <p:sldId id="273" r:id="rId18"/>
    <p:sldId id="274" r:id="rId19"/>
    <p:sldId id="281" r:id="rId20"/>
    <p:sldId id="275" r:id="rId21"/>
    <p:sldId id="276" r:id="rId22"/>
    <p:sldId id="277" r:id="rId23"/>
    <p:sldId id="282" r:id="rId24"/>
    <p:sldId id="27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6197"/>
  </p:normalViewPr>
  <p:slideViewPr>
    <p:cSldViewPr snapToGrid="0">
      <p:cViewPr varScale="1">
        <p:scale>
          <a:sx n="122" d="100"/>
          <a:sy n="122" d="100"/>
        </p:scale>
        <p:origin x="232" y="2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C6A0AD-DDDF-A74D-98D4-9F649F58FC8C}" type="datetimeFigureOut">
              <a:rPr lang="en-US" smtClean="0"/>
              <a:t>6/9/23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D26FA7-F25B-6742-9563-7AE7D9A549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143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D26FA7-F25B-6742-9563-7AE7D9A5492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77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43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60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62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09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46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210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646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42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61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278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114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EC299-84F7-4380-B789-6D0C3C2A5294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69EA1-AC66-4A35-9684-4712D2C1DD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02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B48JrZ5hrWw?feature=oembed" TargetMode="External"/><Relationship Id="rId4" Type="http://schemas.openxmlformats.org/officeDocument/2006/relationships/hyperlink" Target="https://youtu.be/B48JrZ5hrWw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5XwGSCTZIjM?feature=oembed" TargetMode="External"/><Relationship Id="rId4" Type="http://schemas.openxmlformats.org/officeDocument/2006/relationships/hyperlink" Target="https://youtu.be/5XwGSCTZIjM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doH785CA_1o?feature=oembed" TargetMode="External"/><Relationship Id="rId4" Type="http://schemas.openxmlformats.org/officeDocument/2006/relationships/hyperlink" Target="https://youtu.be/doH785CA_1o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R971iZig11E?feature=oembed" TargetMode="External"/><Relationship Id="rId4" Type="http://schemas.openxmlformats.org/officeDocument/2006/relationships/hyperlink" Target="https://youtu.be/R971iZig11E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4E26A-20C9-4A64-B971-FFCF842AF7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the Year 2 Maths Parents Workshop.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FDB9CF-C654-49F3-911A-90BFF92526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7B83A9-AC66-4957-BF38-0CCAED48B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466" y="4776186"/>
            <a:ext cx="5713891" cy="13783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5971E6-E320-4B63-A7C5-23E8AAA51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870" y="225425"/>
            <a:ext cx="2838450" cy="16097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11F56B-C9F6-4040-8D82-3138A007C6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867" y="255341"/>
            <a:ext cx="30480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A849C5-7272-425D-A4FE-7948DAD8D2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4471" y="4429919"/>
            <a:ext cx="2457450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82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BF217-6E76-4E99-8CCB-C8225295F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lh4.googleusercontent.com/X69gw2CpCDpJ-M6zInzhfTqBC4it0n8wfyIZpC9eyT-cZuDVPT4ioNop1t0Kw5jltYQ4zcu60mwOHpfJW2_8AXWv1_eJACykQDxUdIh7ZaB-zWx92WTSEvGTfitYDWlpErSCottnhiGv1f3xsSDQ=s2048">
            <a:extLst>
              <a:ext uri="{FF2B5EF4-FFF2-40B4-BE49-F238E27FC236}">
                <a16:creationId xmlns:a16="http://schemas.microsoft.com/office/drawing/2014/main" id="{2AC12ADA-1D8B-4D25-ACC3-85E2A268ABB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54" y="365125"/>
            <a:ext cx="10736546" cy="546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792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6E73D-766D-4E04-B722-527D3D1B8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What are manipulatives and representations? </a:t>
            </a:r>
          </a:p>
        </p:txBody>
      </p:sp>
      <p:pic>
        <p:nvPicPr>
          <p:cNvPr id="2050" name="Picture 2" descr="https://lh4.googleusercontent.com/pw5yuzZRmZ0T8kxGPctBy1b0xax6O6_tlmw2w1bjjRoA5G4CUPGGHZ9efHyukDT8pEL4CtlonTV2J_4ADCvUOLc9qit81ZHt9-0Eh308N7y63kRD6ZqWFBnxG5Qj7qBu43TdlM-m6UbVVbYrZxxD=s2048">
            <a:extLst>
              <a:ext uri="{FF2B5EF4-FFF2-40B4-BE49-F238E27FC236}">
                <a16:creationId xmlns:a16="http://schemas.microsoft.com/office/drawing/2014/main" id="{A8BEB478-23D8-4F62-B8E1-E3D050C50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75" y="1789105"/>
            <a:ext cx="11020425" cy="470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021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9DEA4-AFB4-4AFF-8CB5-BD810FA2C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Concrete, pictorial, abstract.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801501-823D-47B1-A589-2E6E4041A37B}"/>
              </a:ext>
            </a:extLst>
          </p:cNvPr>
          <p:cNvSpPr/>
          <p:nvPr/>
        </p:nvSpPr>
        <p:spPr>
          <a:xfrm>
            <a:off x="4152900" y="1638301"/>
            <a:ext cx="6096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Pupils achieve a much deeper understanding if they don’t have to resort to rote learning and are able to solve problems without having to memorise. </a:t>
            </a:r>
          </a:p>
          <a:p>
            <a:r>
              <a:rPr lang="en-GB" sz="2000" dirty="0"/>
              <a:t>The abstract nature of maths can be confusing for children, but through the use of concrete materials they are able to ‘see’ and make sense of what is actually happening. </a:t>
            </a:r>
          </a:p>
          <a:p>
            <a:r>
              <a:rPr lang="en-GB" sz="2000" dirty="0"/>
              <a:t>Previously, there has been the misconception that concrete resources are only for learners who find maths difficult. In fact concrete resources can be used in a great variety of ways at every level. All children, regardless of ability, benefit from the use of practical resources in ensuring understanding goes beyond the learning of a procedure. </a:t>
            </a:r>
          </a:p>
        </p:txBody>
      </p:sp>
      <p:pic>
        <p:nvPicPr>
          <p:cNvPr id="3074" name="Picture 2" descr="https://lh4.googleusercontent.com/lXdg4Mu6gUZQhhmOJVWTJv8RAmuQQJo0CqiljoNmD1nc1eS7UnAZEg6Io8xBkPrbCAou6HFrM7qM-oixqAqi1JhVsYNoiaLZZYpr5G10iwrkst-YD2OxPt0YORt-psQwrffjnGHg4hpffTGmTEty=s2048">
            <a:extLst>
              <a:ext uri="{FF2B5EF4-FFF2-40B4-BE49-F238E27FC236}">
                <a16:creationId xmlns:a16="http://schemas.microsoft.com/office/drawing/2014/main" id="{BC133CA0-1E54-448D-9AAA-7235B5A45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1828800"/>
            <a:ext cx="3213832" cy="390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522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F7773-8A06-4091-B422-B8BBBC6BE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An example for capacity…</a:t>
            </a:r>
          </a:p>
        </p:txBody>
      </p:sp>
      <p:pic>
        <p:nvPicPr>
          <p:cNvPr id="4098" name="Picture 2" descr="https://lh5.googleusercontent.com/FgP9D48e44T413KzNHwtM-pFvlWEQ0go33gGihLuRIXtUbSq02LGopaR2_lR5h-HT-TzVbedgRYKDsJ4VyjBGLUQf8vZmMlvwYQhMgVGmS_RlyA8KHg5lJXLgBKCE8Wz9zPmz7YYiLi65NsQ-7TE=s2048">
            <a:extLst>
              <a:ext uri="{FF2B5EF4-FFF2-40B4-BE49-F238E27FC236}">
                <a16:creationId xmlns:a16="http://schemas.microsoft.com/office/drawing/2014/main" id="{95D0C286-D5FC-45A9-8D96-6EA1F9352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9275" y="1462088"/>
            <a:ext cx="9086850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563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145F9-0235-4732-B2B1-4FE9EECC3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do we support the children?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F6E09C-68CC-40EC-871F-B1A80866F185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AF974E-9EC7-46A9-9E7D-501CD6CBDF5F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7B5CA7-DE15-4217-BEB8-29A8EC2C844D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CC5CCA-6034-45DA-99E3-63A14FDC0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" y="1690688"/>
            <a:ext cx="5271191" cy="28717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A73733-DFED-4880-98C5-1332C7724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137" y="824449"/>
            <a:ext cx="2956976" cy="29569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640E41-84E9-4CEE-9BF1-549DB58829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9763" y="4562475"/>
            <a:ext cx="3662368" cy="20792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410157-3116-4033-8B4E-E9C01B4FD7F7}"/>
              </a:ext>
            </a:extLst>
          </p:cNvPr>
          <p:cNvSpPr txBox="1"/>
          <p:nvPr/>
        </p:nvSpPr>
        <p:spPr>
          <a:xfrm>
            <a:off x="628650" y="4562475"/>
            <a:ext cx="4686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Flipcharts in the lesson and then added to the learning walls.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E6F546-DF25-4E43-8D07-728501418C34}"/>
              </a:ext>
            </a:extLst>
          </p:cNvPr>
          <p:cNvSpPr txBox="1"/>
          <p:nvPr/>
        </p:nvSpPr>
        <p:spPr>
          <a:xfrm>
            <a:off x="6096000" y="1690688"/>
            <a:ext cx="26241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Modelling the </a:t>
            </a:r>
          </a:p>
          <a:p>
            <a:r>
              <a:rPr lang="en-GB" sz="3200" dirty="0"/>
              <a:t>Tasks under the visualiser.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366BF7-0984-4BE9-A5E4-96E99362BD8C}"/>
              </a:ext>
            </a:extLst>
          </p:cNvPr>
          <p:cNvSpPr txBox="1"/>
          <p:nvPr/>
        </p:nvSpPr>
        <p:spPr>
          <a:xfrm>
            <a:off x="9353550" y="4010025"/>
            <a:ext cx="26955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Modelling  using the manipulatives.</a:t>
            </a:r>
          </a:p>
        </p:txBody>
      </p:sp>
    </p:spTree>
    <p:extLst>
      <p:ext uri="{BB962C8B-B14F-4D97-AF65-F5344CB8AC3E}">
        <p14:creationId xmlns:p14="http://schemas.microsoft.com/office/powerpoint/2010/main" val="1144483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0722-A124-4E24-8709-370138D6B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we start every lesson…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AA7AA-1521-484A-AFD1-2D09A016F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287" y="1447800"/>
            <a:ext cx="9477375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485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87DFB-833C-4E5F-B8DA-7FF0D8CC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Focus for today is the 4 operations…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29AE4A-B6CD-4D5F-BE44-C4A611B61048}"/>
              </a:ext>
            </a:extLst>
          </p:cNvPr>
          <p:cNvSpPr txBox="1"/>
          <p:nvPr/>
        </p:nvSpPr>
        <p:spPr>
          <a:xfrm>
            <a:off x="495300" y="1690688"/>
            <a:ext cx="11382375" cy="2205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B9A8CB-7804-424D-BE38-BBC817CC5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850" y="1614566"/>
            <a:ext cx="91059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37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C18B-47C0-492F-8866-0CF8FDEAC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Adding questions…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7727C-7E49-4C4F-937B-8D0C5B4DF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533" y="2287828"/>
            <a:ext cx="5176468" cy="3872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F30880-9B30-4006-A4FD-0E721719A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4623" y="1481808"/>
            <a:ext cx="4257167" cy="329100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A5198D-23DE-4E19-8A97-AD5DD92580F4}"/>
              </a:ext>
            </a:extLst>
          </p:cNvPr>
          <p:cNvSpPr/>
          <p:nvPr/>
        </p:nvSpPr>
        <p:spPr>
          <a:xfrm>
            <a:off x="7229383" y="5282615"/>
            <a:ext cx="44358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34 + 38 =</a:t>
            </a:r>
          </a:p>
          <a:p>
            <a:r>
              <a:rPr lang="en-GB" dirty="0"/>
              <a:t>58 + 33 =</a:t>
            </a:r>
          </a:p>
          <a:p>
            <a:r>
              <a:rPr lang="en-GB" dirty="0"/>
              <a:t>73 + 27 =</a:t>
            </a:r>
          </a:p>
          <a:p>
            <a:r>
              <a:rPr lang="en-GB" dirty="0"/>
              <a:t>14 + 56 =</a:t>
            </a:r>
          </a:p>
          <a:p>
            <a:r>
              <a:rPr lang="en-GB" dirty="0"/>
              <a:t>45 + 29 =</a:t>
            </a:r>
          </a:p>
        </p:txBody>
      </p:sp>
    </p:spTree>
    <p:extLst>
      <p:ext uri="{BB962C8B-B14F-4D97-AF65-F5344CB8AC3E}">
        <p14:creationId xmlns:p14="http://schemas.microsoft.com/office/powerpoint/2010/main" val="1088398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7971E-E534-43D1-A935-15ABFA89E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 and reasoning questions linked to addition…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7C12A3-EA19-4B5A-98E2-C66723B74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05" y="1754637"/>
            <a:ext cx="3285572" cy="26566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576CF91-F2B6-4CC5-85A3-280C09524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3912" y="1282685"/>
            <a:ext cx="2563076" cy="21463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EE811E-8ADE-4E29-90F0-1CFD7E5AB0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3619" y="3932808"/>
            <a:ext cx="3126154" cy="25600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A4C5BF-83BC-4A19-BB22-97D0D29634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2670" y="4475205"/>
            <a:ext cx="4927940" cy="207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092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5E5EC-C827-4A7D-9187-BC8345692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E8579-D031-47E7-B9B7-293424166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" y="2000249"/>
            <a:ext cx="5620317" cy="3286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18131F-613A-42B5-9550-193DD9EFF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237" y="2333625"/>
            <a:ext cx="4314687" cy="393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990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5C9DD2-5CC6-798D-64F9-7C74C011306F}"/>
              </a:ext>
            </a:extLst>
          </p:cNvPr>
          <p:cNvSpPr txBox="1"/>
          <p:nvPr/>
        </p:nvSpPr>
        <p:spPr>
          <a:xfrm>
            <a:off x="658269" y="492693"/>
            <a:ext cx="27742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Video explaining addition strategies</a:t>
            </a:r>
          </a:p>
        </p:txBody>
      </p:sp>
      <p:pic>
        <p:nvPicPr>
          <p:cNvPr id="5" name="Online Media 4" descr="Addition strategies">
            <a:hlinkClick r:id="" action="ppaction://media"/>
            <a:extLst>
              <a:ext uri="{FF2B5EF4-FFF2-40B4-BE49-F238E27FC236}">
                <a16:creationId xmlns:a16="http://schemas.microsoft.com/office/drawing/2014/main" id="{67D16A5E-2648-3A95-10B0-2C99F4FEAC2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20785" y="1160138"/>
            <a:ext cx="8433369" cy="47648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0B95E57-2195-1E0F-A7AE-1F5FB35F89F5}"/>
              </a:ext>
            </a:extLst>
          </p:cNvPr>
          <p:cNvSpPr txBox="1"/>
          <p:nvPr/>
        </p:nvSpPr>
        <p:spPr>
          <a:xfrm>
            <a:off x="430923" y="6017920"/>
            <a:ext cx="3573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Click here to view the view the video in YouTube: </a:t>
            </a:r>
            <a:r>
              <a:rPr lang="en-GB" sz="1400" b="0" i="0" u="sng" dirty="0">
                <a:solidFill>
                  <a:srgbClr val="800080"/>
                </a:solidFill>
                <a:effectLst/>
                <a:latin typeface="Helvetica" pitchFamily="2" charset="0"/>
                <a:hlinkClick r:id="rId4"/>
              </a:rPr>
              <a:t>https://youtu.be/B48JrZ5hrWw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Helvetica" pitchFamily="2" charset="0"/>
              </a:rPr>
              <a:t> 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59705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56A72-5391-4B29-BE91-884C45621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subtraction questions…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A80969B-F495-405C-8B29-8C46027E1524}"/>
              </a:ext>
            </a:extLst>
          </p:cNvPr>
          <p:cNvSpPr/>
          <p:nvPr/>
        </p:nvSpPr>
        <p:spPr>
          <a:xfrm>
            <a:off x="1390650" y="4920297"/>
            <a:ext cx="2819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33 - 28 = </a:t>
            </a:r>
          </a:p>
          <a:p>
            <a:r>
              <a:rPr lang="en-GB" dirty="0"/>
              <a:t>35 - 19 = </a:t>
            </a:r>
          </a:p>
          <a:p>
            <a:r>
              <a:rPr lang="en-GB" dirty="0"/>
              <a:t>46 - 17 = </a:t>
            </a:r>
          </a:p>
          <a:p>
            <a:r>
              <a:rPr lang="en-GB" dirty="0"/>
              <a:t>53 - 33 = </a:t>
            </a:r>
          </a:p>
          <a:p>
            <a:r>
              <a:rPr lang="en-GB" dirty="0"/>
              <a:t>56 - 26 =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9FC260-1FAF-4CBF-A57A-55242AE68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2" y="1559719"/>
            <a:ext cx="5057775" cy="25622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7EC319-F482-4602-8706-236227896A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187" y="1413828"/>
            <a:ext cx="5490667" cy="21485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91332F-8034-44B8-A481-A215757561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3" y="3990975"/>
            <a:ext cx="4662488" cy="2771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727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31B0B-6CA8-4AD4-ACDC-20B38486C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 and reasoning questions linked to subtraction…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AF763-1BAB-4362-AA32-DC09FC324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8" y="2357437"/>
            <a:ext cx="3665126" cy="33575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6FD0E1-BA6C-4ABC-9ABE-AB859A029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4187" y="1314450"/>
            <a:ext cx="4035817" cy="3429000"/>
          </a:xfrm>
          <a:prstGeom prst="rect">
            <a:avLst/>
          </a:prstGeom>
        </p:spPr>
      </p:pic>
      <p:pic>
        <p:nvPicPr>
          <p:cNvPr id="1026" name="Picture 2" descr="https://lh5.googleusercontent.com/5DPj1aWVD2d_uWzgG-3xzdO9z6miqNQJY8nSa8s8H9CV3cYNiKf0D4GrZa_QNGHoPp6G4BdYigUxlqjhNf6l9Z77zRrzGYBuwthcrSqScEG5GRbCHK_yR3iAWIPH40zYpt_jAZFWN8O_JQYttUTeoA">
            <a:extLst>
              <a:ext uri="{FF2B5EF4-FFF2-40B4-BE49-F238E27FC236}">
                <a16:creationId xmlns:a16="http://schemas.microsoft.com/office/drawing/2014/main" id="{098751BA-5971-4C2C-8F19-3944EA15E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7291" y="4823706"/>
            <a:ext cx="2914672" cy="191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028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EE983C-262A-0AE2-AB2B-F0089310962B}"/>
              </a:ext>
            </a:extLst>
          </p:cNvPr>
          <p:cNvSpPr txBox="1"/>
          <p:nvPr/>
        </p:nvSpPr>
        <p:spPr>
          <a:xfrm>
            <a:off x="564972" y="512904"/>
            <a:ext cx="35424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Video explaining subtraction strategies</a:t>
            </a:r>
          </a:p>
        </p:txBody>
      </p:sp>
      <p:pic>
        <p:nvPicPr>
          <p:cNvPr id="5" name="Online Media 4" descr="Subtraction strategies">
            <a:hlinkClick r:id="" action="ppaction://media"/>
            <a:extLst>
              <a:ext uri="{FF2B5EF4-FFF2-40B4-BE49-F238E27FC236}">
                <a16:creationId xmlns:a16="http://schemas.microsoft.com/office/drawing/2014/main" id="{B504CD6D-DA95-ED6A-5EC8-0EE87D335D5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37444" y="1245886"/>
            <a:ext cx="8557387" cy="483492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0AE474-2C5B-6DA0-E9B7-7E66212B92C7}"/>
              </a:ext>
            </a:extLst>
          </p:cNvPr>
          <p:cNvSpPr txBox="1"/>
          <p:nvPr/>
        </p:nvSpPr>
        <p:spPr>
          <a:xfrm>
            <a:off x="254282" y="6072850"/>
            <a:ext cx="3573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Click here to view the view the video in YouTube: 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Helvetica" pitchFamily="2" charset="0"/>
              </a:rPr>
              <a:t> </a:t>
            </a:r>
            <a:r>
              <a:rPr lang="en-GB" sz="1400" b="0" i="0" u="sng" dirty="0">
                <a:solidFill>
                  <a:srgbClr val="800080"/>
                </a:solidFill>
                <a:effectLst/>
                <a:latin typeface="Helvetica" pitchFamily="2" charset="0"/>
                <a:hlinkClick r:id="rId4"/>
              </a:rPr>
              <a:t>https://youtu.be/5XwGSCTZIjM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27753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79BCE-7EC7-4E15-B03C-6843DE24C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multiplication questions … </a:t>
            </a:r>
          </a:p>
        </p:txBody>
      </p:sp>
      <p:pic>
        <p:nvPicPr>
          <p:cNvPr id="2050" name="Picture 2" descr="https://lh4.googleusercontent.com/rZG6UZPukZRXnunzJj7p6c8ts7tt9YgfE828sFZ17KMwbDkM68d44_dg_Hg7hdK32wY6leQ1bRaqlfgj2tXbXfgJb5DFHzhWT_zHskQ4tEy2Ks4ZlXrSL4ckb-c3cNMiRQOUh6hr4Yp6V29zzla0yg">
            <a:extLst>
              <a:ext uri="{FF2B5EF4-FFF2-40B4-BE49-F238E27FC236}">
                <a16:creationId xmlns:a16="http://schemas.microsoft.com/office/drawing/2014/main" id="{2DD3AAB6-79B6-413E-BC6A-F8F60BD76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8" y="1690688"/>
            <a:ext cx="3768788" cy="363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4.googleusercontent.com/7g_WCJ92QS4SUEX3OyngHlyTlxtziq0SwBgFfSgrZnMmT0ms5_z8tw_aOQ7pKD2rzhUDBXaekD97SeUWKkJF836sqZbiW9b-pwklynRpMdYgT8Z7IgdKrPKUH5Ys1bxKNc8f5wL6f0OgpE4dYExb9w">
            <a:extLst>
              <a:ext uri="{FF2B5EF4-FFF2-40B4-BE49-F238E27FC236}">
                <a16:creationId xmlns:a16="http://schemas.microsoft.com/office/drawing/2014/main" id="{773B5F87-2907-497D-A6E6-A11770B28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63" y="1843088"/>
            <a:ext cx="4221585" cy="3767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937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C9FD2-2EDA-49B8-96A5-D7CB82E67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8D5699-3247-4A69-8B5E-567E0C20F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2" y="3848100"/>
            <a:ext cx="4429125" cy="2895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ADED29-98A6-41C6-A52C-B35A98211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077" y="211932"/>
            <a:ext cx="4839311" cy="3338512"/>
          </a:xfrm>
          <a:prstGeom prst="rect">
            <a:avLst/>
          </a:prstGeom>
        </p:spPr>
      </p:pic>
      <p:pic>
        <p:nvPicPr>
          <p:cNvPr id="3074" name="Picture 2" descr="https://lh5.googleusercontent.com/qW60AENE4zRuDGjtgEv-XQ1emoMERmcaaTHXjw-Md8w25H_4vetC7C9-90gOSDNK7MKtil53agV4CBrQLKchYe_8Buzrm10hgsZPhM_Z5ieWPCwU4UQQ6zMX2zHLgQ_DPmSro_LAHexRdBnt2WJ6HA">
            <a:extLst>
              <a:ext uri="{FF2B5EF4-FFF2-40B4-BE49-F238E27FC236}">
                <a16:creationId xmlns:a16="http://schemas.microsoft.com/office/drawing/2014/main" id="{0650F808-9E18-40E8-A616-457D5B9DA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86813" y="3429000"/>
            <a:ext cx="322897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789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BD2B8-A0E6-4996-AFE7-4324AF88E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 and reasoning linked to multiplication…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22D881-A309-4EE7-AFA8-317F33FD4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44" y="1652586"/>
            <a:ext cx="4495146" cy="27908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5E87AD-44DC-4F5D-AC8C-0FEEF1FBC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5" y="1176337"/>
            <a:ext cx="3981450" cy="37433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F62F9C-A325-49C0-A62E-3CFCB64392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9950" y="4660759"/>
            <a:ext cx="3238500" cy="214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910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7D5EFB-E095-60AE-03D2-8DBB7B22FF97}"/>
              </a:ext>
            </a:extLst>
          </p:cNvPr>
          <p:cNvSpPr txBox="1"/>
          <p:nvPr/>
        </p:nvSpPr>
        <p:spPr>
          <a:xfrm>
            <a:off x="935892" y="604910"/>
            <a:ext cx="295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Video explaining multiplication strategies</a:t>
            </a:r>
          </a:p>
        </p:txBody>
      </p:sp>
      <p:pic>
        <p:nvPicPr>
          <p:cNvPr id="2" name="Online Media 1" descr="Multiplication strategy">
            <a:hlinkClick r:id="" action="ppaction://media"/>
            <a:extLst>
              <a:ext uri="{FF2B5EF4-FFF2-40B4-BE49-F238E27FC236}">
                <a16:creationId xmlns:a16="http://schemas.microsoft.com/office/drawing/2014/main" id="{A0271D4E-B7D2-A92C-98F8-D2EAE9B268E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14643" y="1532266"/>
            <a:ext cx="7695627" cy="43480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0CF151F-0182-610C-20DA-A8528A3AB365}"/>
              </a:ext>
            </a:extLst>
          </p:cNvPr>
          <p:cNvSpPr txBox="1"/>
          <p:nvPr/>
        </p:nvSpPr>
        <p:spPr>
          <a:xfrm>
            <a:off x="254282" y="6072850"/>
            <a:ext cx="3573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Click here to view the view the video in YouTube: </a:t>
            </a:r>
            <a:r>
              <a:rPr lang="en-GB" sz="1400" b="0" i="0" u="sng" dirty="0">
                <a:solidFill>
                  <a:srgbClr val="800080"/>
                </a:solidFill>
                <a:effectLst/>
                <a:latin typeface="Helvetica" pitchFamily="2" charset="0"/>
                <a:hlinkClick r:id="rId4"/>
              </a:rPr>
              <a:t>https://youtu.be/doH785CA_1o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Helvetica" pitchFamily="2" charset="0"/>
              </a:rPr>
              <a:t> 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07894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EDC87-D3EE-4298-A13E-CFE0F7EDB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82825"/>
          </a:xfrm>
        </p:spPr>
        <p:txBody>
          <a:bodyPr>
            <a:normAutofit/>
          </a:bodyPr>
          <a:lstStyle/>
          <a:p>
            <a:r>
              <a:rPr lang="en-GB" dirty="0"/>
              <a:t>Questions linked to division- grouping and sharing … </a:t>
            </a:r>
            <a:br>
              <a:rPr lang="en-GB" dirty="0"/>
            </a:br>
            <a:r>
              <a:rPr lang="en-GB" sz="2800" dirty="0"/>
              <a:t>Grouping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FB364-B1BC-4E82-936F-9A28CA24E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2647950"/>
            <a:ext cx="4991100" cy="2371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14FC78-F48C-4462-B105-0FC7192C3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8425" y="1343813"/>
            <a:ext cx="4638675" cy="28662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44B0B1-14D0-4FDA-B1FD-5048AFF688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407300"/>
            <a:ext cx="3117791" cy="221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85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8C926-C242-485B-A7C2-88D1BA583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BE902-7DE0-4287-B65D-4877F49BA1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7" y="1690687"/>
            <a:ext cx="5251199" cy="32908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E82806-878E-4C53-B257-44AA8F9126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0338" y="442912"/>
            <a:ext cx="5114925" cy="2495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0C3CDF-091B-48BB-997F-6C5E567CBF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3637" y="3686174"/>
            <a:ext cx="5781675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936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BABF2-3DE1-4C6C-8823-6756865F5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 and reasoning questions linked to division….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C9914-46D7-45BD-B8C4-F69685167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2" y="2105025"/>
            <a:ext cx="4143375" cy="3905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66633F-A3A8-4A58-9832-74832EC7A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027906"/>
            <a:ext cx="3924300" cy="2628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EA3D74-E1F9-48B4-81A7-82B4E273F7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1575" y="3876675"/>
            <a:ext cx="3943350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145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F5ABF-D918-D2B3-04F6-6E98E9F638C9}"/>
              </a:ext>
            </a:extLst>
          </p:cNvPr>
          <p:cNvSpPr txBox="1"/>
          <p:nvPr/>
        </p:nvSpPr>
        <p:spPr>
          <a:xfrm>
            <a:off x="815927" y="647115"/>
            <a:ext cx="3376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Video explaining division strategies</a:t>
            </a:r>
          </a:p>
        </p:txBody>
      </p:sp>
      <p:pic>
        <p:nvPicPr>
          <p:cNvPr id="2" name="Online Media 1" descr="Division strategies">
            <a:hlinkClick r:id="" action="ppaction://media"/>
            <a:extLst>
              <a:ext uri="{FF2B5EF4-FFF2-40B4-BE49-F238E27FC236}">
                <a16:creationId xmlns:a16="http://schemas.microsoft.com/office/drawing/2014/main" id="{AFF9AA71-EF56-A157-7F55-62F6B6F27E7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23475" y="1453240"/>
            <a:ext cx="7561614" cy="42723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CFA0AC-E61D-919B-5D40-BECACA58E126}"/>
              </a:ext>
            </a:extLst>
          </p:cNvPr>
          <p:cNvSpPr txBox="1"/>
          <p:nvPr/>
        </p:nvSpPr>
        <p:spPr>
          <a:xfrm>
            <a:off x="254282" y="6072850"/>
            <a:ext cx="3573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Click here to view the view the video in YouTube: </a:t>
            </a:r>
            <a:r>
              <a:rPr lang="en-GB" sz="1400" b="0" i="0" u="sng" dirty="0">
                <a:solidFill>
                  <a:srgbClr val="800080"/>
                </a:solidFill>
                <a:effectLst/>
                <a:latin typeface="Helvetica" pitchFamily="2" charset="0"/>
                <a:hlinkClick r:id="rId4"/>
              </a:rPr>
              <a:t>https://youtu.be/R971iZig11E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Helvetica" pitchFamily="2" charset="0"/>
              </a:rPr>
              <a:t> 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942445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755F0-8F0C-4065-BC3F-5F5E9329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1A1C6-61A0-4F52-8766-E2265CCAA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3925" y="996054"/>
            <a:ext cx="3752850" cy="549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04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126</TotalTime>
  <Words>391</Words>
  <Application>Microsoft Macintosh PowerPoint</Application>
  <PresentationFormat>Widescreen</PresentationFormat>
  <Paragraphs>46</Paragraphs>
  <Slides>24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Helvetica</vt:lpstr>
      <vt:lpstr>Office Theme</vt:lpstr>
      <vt:lpstr>Welcome to the Year 2 Maths Parents Workshop.</vt:lpstr>
      <vt:lpstr>PowerPoint Presentation</vt:lpstr>
      <vt:lpstr>What are manipulatives and representations? </vt:lpstr>
      <vt:lpstr>Concrete, pictorial, abstract.</vt:lpstr>
      <vt:lpstr>An example for capacity…</vt:lpstr>
      <vt:lpstr>How do we support the children? </vt:lpstr>
      <vt:lpstr>How we start every lesson… </vt:lpstr>
      <vt:lpstr>Focus for today is the 4 operations… </vt:lpstr>
      <vt:lpstr>Examples of Adding questions…</vt:lpstr>
      <vt:lpstr>Problem solving and reasoning questions linked to addition…</vt:lpstr>
      <vt:lpstr>PowerPoint Presentation</vt:lpstr>
      <vt:lpstr>PowerPoint Presentation</vt:lpstr>
      <vt:lpstr>Examples of subtraction questions… </vt:lpstr>
      <vt:lpstr>Problem solving and reasoning questions linked to subtraction… </vt:lpstr>
      <vt:lpstr>PowerPoint Presentation</vt:lpstr>
      <vt:lpstr>Examples of multiplication questions … </vt:lpstr>
      <vt:lpstr>PowerPoint Presentation</vt:lpstr>
      <vt:lpstr>Problem solving and reasoning linked to multiplication… </vt:lpstr>
      <vt:lpstr>PowerPoint Presentation</vt:lpstr>
      <vt:lpstr>Questions linked to division- grouping and sharing …  Grouping</vt:lpstr>
      <vt:lpstr>Sharing… </vt:lpstr>
      <vt:lpstr>Problem solving and reasoning questions linked to division…. </vt:lpstr>
      <vt:lpstr>PowerPoint Presentation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Year 2 Maths Parents Workshop.</dc:title>
  <dc:creator>Louise Parker</dc:creator>
  <cp:lastModifiedBy>Louise Philpott</cp:lastModifiedBy>
  <cp:revision>15</cp:revision>
  <dcterms:created xsi:type="dcterms:W3CDTF">2023-04-21T12:08:37Z</dcterms:created>
  <dcterms:modified xsi:type="dcterms:W3CDTF">2023-06-09T10:19:40Z</dcterms:modified>
</cp:coreProperties>
</file>